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4"/>
  </p:sldMasterIdLst>
  <p:notesMasterIdLst>
    <p:notesMasterId r:id="rId11"/>
  </p:notesMasterIdLst>
  <p:handoutMasterIdLst>
    <p:handoutMasterId r:id="rId12"/>
  </p:handoutMasterIdLst>
  <p:sldIdLst>
    <p:sldId id="394" r:id="rId5"/>
    <p:sldId id="407" r:id="rId6"/>
    <p:sldId id="408" r:id="rId7"/>
    <p:sldId id="411" r:id="rId8"/>
    <p:sldId id="412" r:id="rId9"/>
    <p:sldId id="400" r:id="rId10"/>
  </p:sldIdLst>
  <p:sldSz cx="12192000" cy="6858000"/>
  <p:notesSz cx="7010400" cy="9296400"/>
  <p:defaultTextStyle>
    <a:defPPr>
      <a:defRPr lang="es-CO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02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DCF4"/>
    <a:srgbClr val="0033CC"/>
    <a:srgbClr val="0000FF"/>
    <a:srgbClr val="CCFF33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8"/>
      </p:cViewPr>
      <p:guideLst>
        <p:guide orient="horz" pos="370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is Adelmo Plaza Guamanga" userId="2c93534d-3aa6-4d43-999d-82de8534da98" providerId="ADAL" clId="{5A2C9271-24BA-47EF-8E6F-E88DE5CCECCF}"/>
    <pc:docChg chg="modSld">
      <pc:chgData name="Luis Adelmo Plaza Guamanga" userId="2c93534d-3aa6-4d43-999d-82de8534da98" providerId="ADAL" clId="{5A2C9271-24BA-47EF-8E6F-E88DE5CCECCF}" dt="2025-10-27T23:13:37.820" v="1" actId="20577"/>
      <pc:docMkLst>
        <pc:docMk/>
      </pc:docMkLst>
      <pc:sldChg chg="modSp mod">
        <pc:chgData name="Luis Adelmo Plaza Guamanga" userId="2c93534d-3aa6-4d43-999d-82de8534da98" providerId="ADAL" clId="{5A2C9271-24BA-47EF-8E6F-E88DE5CCECCF}" dt="2025-10-27T23:13:37.820" v="1" actId="20577"/>
        <pc:sldMkLst>
          <pc:docMk/>
          <pc:sldMk cId="1540302511" sldId="412"/>
        </pc:sldMkLst>
        <pc:spChg chg="mod">
          <ac:chgData name="Luis Adelmo Plaza Guamanga" userId="2c93534d-3aa6-4d43-999d-82de8534da98" providerId="ADAL" clId="{5A2C9271-24BA-47EF-8E6F-E88DE5CCECCF}" dt="2025-10-27T23:13:37.820" v="1" actId="20577"/>
          <ac:spMkLst>
            <pc:docMk/>
            <pc:sldMk cId="1540302511" sldId="412"/>
            <ac:spMk id="11" creationId="{59739618-D41E-D152-2345-F856FCBDA98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FBFEEB54-BFB7-1734-DE6E-DC7ADF5CF9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A82F4E9-8D46-D78C-540F-FC91892331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7A3966E-9789-437D-A3BC-7AEEB585039D}" type="datetimeFigureOut">
              <a:rPr lang="es-CO" smtClean="0"/>
              <a:t>27/10/2025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52DB07A-3E69-53A2-F105-565DE327FD0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EE41F4D-7DBA-A1B9-FDA6-48BAE784525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450FB8D-A8B6-410C-A5EC-277EAA27AC31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5724061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928" userDrawn="1">
          <p15:clr>
            <a:srgbClr val="F26B43"/>
          </p15:clr>
        </p15:guide>
        <p15:guide id="2" pos="2208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E6C720C-A413-43D6-8807-9C0215376B2A}" type="datetimeFigureOut">
              <a:rPr lang="es-CO" smtClean="0"/>
              <a:t>27/10/2025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42EDE00-AC67-4068-82EB-2575A080FD94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8291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717268" y="4548135"/>
            <a:ext cx="5731651" cy="372178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47713" y="1181100"/>
            <a:ext cx="5670550" cy="3189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9290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717268" y="4548135"/>
            <a:ext cx="5731651" cy="3721788"/>
          </a:xfrm>
          <a:prstGeom prst="rect">
            <a:avLst/>
          </a:prstGeom>
        </p:spPr>
        <p:txBody>
          <a:bodyPr spcFirstLastPara="1" wrap="square" lIns="93162" tIns="46568" rIns="93162" bIns="46568" anchor="t" anchorCtr="0">
            <a:noAutofit/>
          </a:bodyPr>
          <a:lstStyle/>
          <a:p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47713" y="1181100"/>
            <a:ext cx="5670550" cy="31892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98103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0DB246DE-8782-5047-C204-A65AAF3531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2407CFC-88CD-A13B-1488-4B1D13BE28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93B3E-B4A8-48D2-864A-396581C168B0}" type="datetime1">
              <a:rPr lang="es-CO" smtClean="0"/>
              <a:t>27/10/2025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69BFEC2-300A-2544-77D2-DC5A38AF8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55F549DF-31FE-9F80-E39B-B740BA043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616460"/>
            <a:ext cx="2743200" cy="228690"/>
          </a:xfrm>
        </p:spPr>
        <p:txBody>
          <a:bodyPr/>
          <a:lstStyle>
            <a:lvl1pPr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3CA7FE6-F533-4112-AE20-D5A1B96C1549}" type="slidenum">
              <a:rPr lang="es-CO" smtClean="0"/>
              <a:pPr/>
              <a:t>‹Nº›</a:t>
            </a:fld>
            <a:endParaRPr lang="es-CO" dirty="0"/>
          </a:p>
        </p:txBody>
      </p:sp>
      <p:sp>
        <p:nvSpPr>
          <p:cNvPr id="10" name="Título 9">
            <a:extLst>
              <a:ext uri="{FF2B5EF4-FFF2-40B4-BE49-F238E27FC236}">
                <a16:creationId xmlns:a16="http://schemas.microsoft.com/office/drawing/2014/main" id="{BFC4DC14-FC1F-56B3-31DF-BD47BF882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148996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6F4294-FDFC-4723-2683-FE4FF2ACB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6F687DC-8C1F-E8EF-6852-19AC7B0E53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EAD068E-2B44-10F7-FCBD-02C4C0FE0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66810-F898-465E-B58E-B5DC37A041A3}" type="datetime1">
              <a:rPr lang="es-CO" smtClean="0"/>
              <a:t>27/10/2025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CC4A640-90AD-7715-4448-B76638E91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F3C54E-3405-4E52-E793-47EB410E3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57550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83FF857-9114-DB20-208F-4AD7FA4FDA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99B4A31-03EE-2853-9D02-5E15E80589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4FD9FA9-B71D-4B08-E489-89F6AB9C4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501DB-6FCD-4AE3-8209-6B8BD1FF05D2}" type="datetime1">
              <a:rPr lang="es-CO" smtClean="0"/>
              <a:t>27/10/2025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5E1BBE-10F5-FC0C-CDC2-BB85630E5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4908E14-4048-7DE1-FB98-73BC0AF81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793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B401520-A3B3-8BDD-09FA-2FD1469B0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9FB9C9-8BC7-0822-FCAC-5908E0117B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8914CF0-03D2-5333-23FB-01E8B6244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1F212-A54E-402F-9876-ACA76F4CAA63}" type="datetime1">
              <a:rPr lang="es-CO" smtClean="0"/>
              <a:t>27/10/2025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E87E87F-F9F3-122B-2964-B869F88F4B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B6760AC-4459-F285-576B-AB8F70C5C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2765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6E85F8-4FFD-49FD-4F67-4C67EA41F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E58C454-C7ED-00FF-3C05-BDAB5544F2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363FD1-CD54-8820-BAEA-DD4E336C6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BF2B3-5E68-4AFA-AF7F-721D975F2C56}" type="datetime1">
              <a:rPr lang="es-CO" smtClean="0"/>
              <a:t>27/10/2025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00C112-B023-B22D-5DF7-3C73E5A35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ECC5A47-2EEF-F245-8531-38E78CF80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87921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58EC6F5-3940-6FAC-EC2E-3D75E7E79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69E27E-2E41-BF85-3DAA-0C6B2C7A4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9D5ED95-2D1C-B957-B8CE-B33EA21859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C9C818F-97E3-5E63-2768-19A58E46B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2D56A-5E82-4DC4-838D-75F29EAD5671}" type="datetime1">
              <a:rPr lang="es-CO" smtClean="0"/>
              <a:t>27/10/2025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90A511-BBAD-3A9A-EC45-0C8E43F32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99FE8A4-722C-1BBD-3067-810848D1F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472218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5E79EF-765B-D924-2BE3-DED4FF920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70349C1-9E37-87A7-6AAA-75F7B4EC5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11CEA77-C74D-8E2B-C242-7F6A86320E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26C939D-6497-E18C-223E-17CEAF71E1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9152474-38B3-E08C-67ED-E7997A91C4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D723804D-C825-B394-2FD1-2AE8EB53A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3F20F-93FE-482A-9477-155CA9D91B03}" type="datetime1">
              <a:rPr lang="es-CO" smtClean="0"/>
              <a:t>27/10/2025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8775D22-0852-F505-4509-F78CC8E7D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3B93D3E-44AE-6FDD-A95A-98B7DF23E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7900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4C9360-6A71-CF70-CFCA-B1A52AA18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28FA574-5CDB-FBFE-1EA1-063B8891D6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D9E5F-A4CB-4AD0-9973-48C2A5E859DA}" type="datetime1">
              <a:rPr lang="es-CO" smtClean="0"/>
              <a:t>27/10/2025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6ADE8A2-1717-9F27-4E1C-AA51BCEAD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3A01371F-11BA-FFEF-0B6F-159358B4F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26192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803EEF5-76F5-40F8-B51C-08A4B3F1CA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7A69-277E-4745-A270-550291E8519D}" type="datetime1">
              <a:rPr lang="es-CO" smtClean="0"/>
              <a:t>27/10/2025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3863DA2-A0EE-3339-F3D9-18C268B88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F08F9CC-B134-5273-C875-FE29A19C9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7473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FF3CC2-789D-D348-CDE4-ADB5E8E12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4CAC354-83E5-3141-D2E7-2F4F471BF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5ADE42E0-DA1D-5095-9CDB-E9D5181EF6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0F96F3D-ABD0-978E-F998-61CA68914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F19-9F28-4845-83BA-ABEDE92ACC22}" type="datetime1">
              <a:rPr lang="es-CO" smtClean="0"/>
              <a:t>27/10/2025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5C7F758-FDEC-B639-6FF1-FB781B9AA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F094200-BF55-5F59-877E-360D8E9D1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30167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3D24BC-6311-E3D5-2D2D-EA0A7168E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7217C958-D2B1-624B-D36F-C9A38C3F8D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0B419C7-1787-CFD6-73BB-19972D338F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1ADF1DE-A54B-CC63-6199-2091150E0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D0374-7747-48D5-BADE-90C46ED32FB0}" type="datetime1">
              <a:rPr lang="es-CO" smtClean="0"/>
              <a:t>27/10/2025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0EF53F8-B048-63FE-828A-C9195E72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57D16E-8B01-4021-146B-26BAE703F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75658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247C283-DF69-6A7E-583B-C1FF270D2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2872A9B-3D0F-A356-8C5D-25D9AB688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5C525F8-8056-84BC-5E76-6F53D73FB4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A3CE5-8400-4D07-BAFE-71C5AE2E96C2}" type="datetime1">
              <a:rPr lang="es-CO" smtClean="0"/>
              <a:t>27/10/2025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4C9E959-6200-EF87-D1B3-FA39985971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EDDEBE-ACA5-B7BD-7774-8BC3BA412C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616460"/>
            <a:ext cx="2743200" cy="2205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3CA7FE6-F533-4112-AE20-D5A1B96C1549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967098B-30A8-F252-6EEF-6AB5C8EF00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478"/>
          <a:stretch/>
        </p:blipFill>
        <p:spPr>
          <a:xfrm>
            <a:off x="0" y="6616460"/>
            <a:ext cx="12192000" cy="24154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F208EE7-AB94-DD9A-C13E-E205AEEB56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" t="6289" r="83302" b="87507"/>
          <a:stretch/>
        </p:blipFill>
        <p:spPr>
          <a:xfrm>
            <a:off x="0" y="0"/>
            <a:ext cx="1594450" cy="42542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A79A92FA-46B6-5834-1AB6-52F9022072A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66" t="5324" r="3561" b="85786"/>
          <a:stretch/>
        </p:blipFill>
        <p:spPr>
          <a:xfrm>
            <a:off x="11476007" y="0"/>
            <a:ext cx="715993" cy="60966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CA2D3ECE-B233-4EA1-B7EB-D88226C6202D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0542588" y="6642100"/>
            <a:ext cx="1614487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s-CO" sz="10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Información Pública Reservada</a:t>
            </a:r>
          </a:p>
        </p:txBody>
      </p:sp>
    </p:spTree>
    <p:extLst>
      <p:ext uri="{BB962C8B-B14F-4D97-AF65-F5344CB8AC3E}">
        <p14:creationId xmlns:p14="http://schemas.microsoft.com/office/powerpoint/2010/main" val="428980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uadroTexto 9"/>
          <p:cNvSpPr txBox="1"/>
          <p:nvPr/>
        </p:nvSpPr>
        <p:spPr>
          <a:xfrm>
            <a:off x="-1711" y="4467161"/>
            <a:ext cx="4275680" cy="430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2200" b="1">
                <a:solidFill>
                  <a:prstClr val="white"/>
                </a:solidFill>
                <a:latin typeface="Myriad Pro Light"/>
                <a:cs typeface="Calibri" panose="020F0502020204030204"/>
              </a:rPr>
              <a:t>Dirección de Gestión Jurídica</a:t>
            </a:r>
            <a:endParaRPr kumimoji="0" lang="es-ES_tradnl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yriad Pro Light"/>
              <a:ea typeface="+mn-ea"/>
              <a:cs typeface="Calibri" panose="020F0502020204030204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70EFE1C4-6E4A-49EB-055E-E70B49B35A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529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AA62EA1-4799-61F2-18D0-44CF867A5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9569" y="5710334"/>
            <a:ext cx="684629" cy="72676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4A750B9D-D0A9-EE74-A08F-F9DEBC7334EE}"/>
              </a:ext>
            </a:extLst>
          </p:cNvPr>
          <p:cNvSpPr txBox="1"/>
          <p:nvPr/>
        </p:nvSpPr>
        <p:spPr>
          <a:xfrm>
            <a:off x="916734" y="4267105"/>
            <a:ext cx="58148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LUIS EDUARDO LLINÁS CHICA</a:t>
            </a:r>
          </a:p>
          <a:p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Director General (E)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85284B7-AB54-3430-D29C-7C2B166FF7D0}"/>
              </a:ext>
            </a:extLst>
          </p:cNvPr>
          <p:cNvSpPr txBox="1"/>
          <p:nvPr/>
        </p:nvSpPr>
        <p:spPr>
          <a:xfrm>
            <a:off x="916734" y="2217712"/>
            <a:ext cx="79948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O" sz="4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Proyecto de ley de financiamiento </a:t>
            </a:r>
          </a:p>
          <a:p>
            <a:pPr algn="just"/>
            <a:r>
              <a:rPr lang="es-ES" sz="2800" b="1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Dirección General</a:t>
            </a:r>
            <a:endParaRPr lang="es-ES_tradnl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79FEC1F-C789-32C0-52A2-87A7F3154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494790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B75C17-E539-E961-7BEB-A28A1B470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292" y="4044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/>
              <a:t>Una reforma orientada al restablecimiento del equilibrio de las finanzas públicas y sostenibilidad fiscal</a:t>
            </a:r>
            <a:endParaRPr lang="es-CO" sz="3600" b="1" dirty="0">
              <a:solidFill>
                <a:srgbClr val="0070C0"/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75EAC6E-C119-2D8F-32AF-57A7783C1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2</a:t>
            </a:fld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D5E55BC-6EB9-ADD0-2774-FAD53823954A}"/>
              </a:ext>
            </a:extLst>
          </p:cNvPr>
          <p:cNvSpPr txBox="1"/>
          <p:nvPr/>
        </p:nvSpPr>
        <p:spPr>
          <a:xfrm>
            <a:off x="810546" y="1348201"/>
            <a:ext cx="4159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rgbClr val="0070C0"/>
                </a:solidFill>
              </a:rPr>
              <a:t>Estímulo del recaudo tributario</a:t>
            </a:r>
            <a:endParaRPr lang="es-CO" sz="24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9739618-D41E-D152-2345-F856FCBDA989}"/>
              </a:ext>
            </a:extLst>
          </p:cNvPr>
          <p:cNvSpPr txBox="1"/>
          <p:nvPr/>
        </p:nvSpPr>
        <p:spPr>
          <a:xfrm>
            <a:off x="356286" y="1809866"/>
            <a:ext cx="5389605" cy="50783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kern="1200" dirty="0"/>
              <a:t>Acercar la retención en la fuente al impuesto a cargo en personas naturales.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kern="1200" dirty="0"/>
              <a:t>Dejar solo el Procedimiento 1 – Cada pago, sin promediar (Procedimiento 2) para personas naturales.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Medidas asociadas a la tributación de los activos digitales, para precisar el momento en que tributan, su costo fiscal, valor patrimonial y reporte de información: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Se establece que las declaraciones de retención en la fuente tienen efectos legal, así se presenten sin pago.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Se otorga un plazo de hasta el 31 de marzo de 2026 para que presenten las declaraciones de retención en la fuente que sean ineficaces pagando el 100% de la retención y  15% de la sanción  y 0 intereses de mora.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rabicPeriod"/>
            </a:pPr>
            <a:endParaRPr lang="es-CO" sz="1600" kern="1200" dirty="0"/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MX" sz="1600" dirty="0"/>
              <a:t>Se modifica el artículo 34 del D.L. 927 de 2023, para establecer que los concursos de la DIAN se realicen según la necesidad del servicio.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MX" sz="1600" dirty="0"/>
              <a:t>Impuesto complementario de normalización tributaria al 15%. Sobre los activos omitidos o pasivos inexistentes.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endParaRPr lang="es-CO" sz="1600" dirty="0"/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endParaRPr lang="es-CO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775E512-23BC-6EA1-9F84-A9380E45F10D}"/>
              </a:ext>
            </a:extLst>
          </p:cNvPr>
          <p:cNvSpPr txBox="1"/>
          <p:nvPr/>
        </p:nvSpPr>
        <p:spPr>
          <a:xfrm>
            <a:off x="6089823" y="1482572"/>
            <a:ext cx="5745891" cy="5043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lvl="1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s-MX" sz="1500" dirty="0"/>
              <a:t>8, Terminaciones anticipadas de controversias tributarias, aduaneras y cambiarias: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lphaLcPeriod"/>
            </a:pPr>
            <a:r>
              <a:rPr lang="es-MX" sz="1500" b="1" dirty="0"/>
              <a:t>Obligaciones en mora: pago </a:t>
            </a:r>
            <a:r>
              <a:rPr lang="es-MX" sz="1500" dirty="0"/>
              <a:t>100% impuesto o retención, 15% de sanción e intereses moratorios del 20%  de la tasa interés bancaria corriente a dic 20/2025, o 40% de sanción e intereses moratorios del 50%  de la tasa interés bancaria corriente a marzo 31/2026.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lphaLcPeriod"/>
            </a:pPr>
            <a:r>
              <a:rPr lang="es-MX" sz="1500" b="1" dirty="0"/>
              <a:t>Omisos: pago </a:t>
            </a:r>
            <a:r>
              <a:rPr lang="es-MX" sz="1500" dirty="0"/>
              <a:t>100% impuesto o retención, 15% de sanción e intereses moratorios al 0%.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lphaLcPeriod"/>
            </a:pPr>
            <a:r>
              <a:rPr lang="es-MX" sz="1500" b="1" dirty="0"/>
              <a:t>Correcciones o terminación de muto  acuerdo:  </a:t>
            </a:r>
            <a:r>
              <a:rPr lang="es-MX" sz="1500" dirty="0"/>
              <a:t> 100% impuesto o retención, 15% de sanción e interés moratorio 0% a dic 20/2025, o 40% de sanción e intereses moratorios 0% a marzo 31/2026.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lphaLcPeriod"/>
            </a:pPr>
            <a:r>
              <a:rPr lang="es-MX" sz="1500" b="1" dirty="0"/>
              <a:t>Conciliaciones judiciales: En 1ª instancia: pago </a:t>
            </a:r>
            <a:r>
              <a:rPr lang="es-MX" sz="1500" dirty="0"/>
              <a:t>100% impuesto o retención, 15% de la sanción e intereses moratorios al 4.5%. </a:t>
            </a:r>
            <a:r>
              <a:rPr lang="es-MX" sz="1500" b="1" dirty="0"/>
              <a:t>En 2ª instancia: pago </a:t>
            </a:r>
            <a:r>
              <a:rPr lang="es-MX" sz="1500" dirty="0"/>
              <a:t>100% impuesto o retención, 20% de la sanción e intereses e intereses moratorios al 4.5%. Si solo se discuten sanciones, 20% en 1ª instancia y 30% en 2ª instancia.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lphaLcPeriod"/>
            </a:pPr>
            <a:r>
              <a:rPr lang="es-MX" sz="1500" b="1" dirty="0"/>
              <a:t>Otras obligaciones formales: </a:t>
            </a:r>
            <a:r>
              <a:rPr lang="es-MX" sz="1500" dirty="0"/>
              <a:t>Corrige todos los errores formales con corte a 31/12/2024 con un único pago que no exceda de $75 millones (1500UVT) (3% ingreso o 2% patrimonio bruto o activos).</a:t>
            </a:r>
            <a:endParaRPr lang="es-MX" sz="1500" b="1" dirty="0"/>
          </a:p>
        </p:txBody>
      </p:sp>
    </p:spTree>
    <p:extLst>
      <p:ext uri="{BB962C8B-B14F-4D97-AF65-F5344CB8AC3E}">
        <p14:creationId xmlns:p14="http://schemas.microsoft.com/office/powerpoint/2010/main" val="70177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B75C17-E539-E961-7BEB-A28A1B470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072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/>
              <a:t>Una reforma orientada al restablecimiento del equilibrio de las finanzas públicas y sostenibilidad fiscal</a:t>
            </a:r>
            <a:r>
              <a:rPr lang="es-MX" sz="3600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s-CO" sz="3600" b="1" dirty="0">
              <a:solidFill>
                <a:srgbClr val="0070C0"/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75EAC6E-C119-2D8F-32AF-57A7783C1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3</a:t>
            </a:fld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D5E55BC-6EB9-ADD0-2774-FAD53823954A}"/>
              </a:ext>
            </a:extLst>
          </p:cNvPr>
          <p:cNvSpPr txBox="1"/>
          <p:nvPr/>
        </p:nvSpPr>
        <p:spPr>
          <a:xfrm>
            <a:off x="184641" y="1105454"/>
            <a:ext cx="2860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rgbClr val="FF0000"/>
                </a:solidFill>
              </a:rPr>
              <a:t>Control de la evasión</a:t>
            </a:r>
            <a:endParaRPr lang="es-CO" sz="24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9739618-D41E-D152-2345-F856FCBDA989}"/>
              </a:ext>
            </a:extLst>
          </p:cNvPr>
          <p:cNvSpPr txBox="1"/>
          <p:nvPr/>
        </p:nvSpPr>
        <p:spPr>
          <a:xfrm>
            <a:off x="184641" y="1567119"/>
            <a:ext cx="5389605" cy="50783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kern="1200" dirty="0"/>
              <a:t>Fortalecimiento de la </a:t>
            </a:r>
            <a:r>
              <a:rPr lang="es-CO" sz="1600" b="1" kern="1200" dirty="0"/>
              <a:t>Factura Electrónica</a:t>
            </a:r>
            <a:r>
              <a:rPr lang="es-CO" sz="1600" kern="1200" dirty="0"/>
              <a:t>: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lphaLcPeriod"/>
            </a:pPr>
            <a:r>
              <a:rPr lang="es-CO" sz="1600" dirty="0"/>
              <a:t>Ampliar el universo de obligados a facturar electrónicamente.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lphaLcPeriod"/>
            </a:pPr>
            <a:r>
              <a:rPr lang="es-CO" sz="1600" dirty="0"/>
              <a:t>Sanción por pedir más datos de lo estrictamente necesario y por no cumplir con los requisitos que fija la DIAN para facturas y documentos electrónicos.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lphaLcPeriod"/>
            </a:pPr>
            <a:r>
              <a:rPr lang="es-CO" sz="1600" dirty="0"/>
              <a:t>Procedimientos sancionatorios más expeditos y estímulo al cumplimiento voluntario (Art. 657-2 propuesto).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kern="1200" dirty="0"/>
              <a:t>Lucha frontal contra el efectivo. Modificación al Art. 771-5, ET (50UVT por año por persona) y reducción del monto máximo en pagos en efectivo..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kern="1200" dirty="0"/>
              <a:t>Cerrar </a:t>
            </a:r>
            <a:r>
              <a:rPr lang="es-CO" sz="1600" dirty="0"/>
              <a:t>brechas de elusión</a:t>
            </a:r>
            <a:endParaRPr lang="es-CO" sz="1600" kern="1200" dirty="0"/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lphaLcPeriod"/>
            </a:pPr>
            <a:r>
              <a:rPr lang="es-CO" sz="1600" dirty="0"/>
              <a:t>Incluir como renta líquida gravable los activos subvalorados.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lphaLcPeriod"/>
            </a:pPr>
            <a:r>
              <a:rPr lang="es-CO" sz="1600" dirty="0"/>
              <a:t>Ajuste a la comparación patrimonial, para que se pueda realizar con liquidación oficial.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lphaLcPeriod"/>
            </a:pPr>
            <a:r>
              <a:rPr lang="es-CO" sz="1600" dirty="0"/>
              <a:t>Se establece que cuando se tenga una sede efectiva de administración en Colombia y se utilice para planeación fiscal, deben reportarlo a la DIAN.</a:t>
            </a:r>
          </a:p>
          <a:p>
            <a:pPr marL="457200" lvl="2" algn="just" defTabSz="666750">
              <a:lnSpc>
                <a:spcPct val="90000"/>
              </a:lnSpc>
              <a:spcAft>
                <a:spcPct val="15000"/>
              </a:spcAft>
            </a:pPr>
            <a:endParaRPr lang="es-CO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775E512-23BC-6EA1-9F84-A9380E45F10D}"/>
              </a:ext>
            </a:extLst>
          </p:cNvPr>
          <p:cNvSpPr txBox="1"/>
          <p:nvPr/>
        </p:nvSpPr>
        <p:spPr>
          <a:xfrm>
            <a:off x="6343799" y="1427778"/>
            <a:ext cx="5389605" cy="49398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4"/>
            </a:pPr>
            <a:r>
              <a:rPr lang="es-MX" sz="1500" dirty="0"/>
              <a:t>Sanciones más adecuadas para el </a:t>
            </a:r>
            <a:r>
              <a:rPr lang="es-MX" sz="1500" b="1" dirty="0"/>
              <a:t>Intercambio Automático de Información</a:t>
            </a:r>
            <a:r>
              <a:rPr lang="es-MX" sz="1500" dirty="0"/>
              <a:t>. Procedimientos de debida diligencia.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4"/>
            </a:pPr>
            <a:r>
              <a:rPr lang="es-MX" sz="1500" dirty="0"/>
              <a:t>Simplificación de las reglas de tributación de los Establecimientos Permanentes. La atribución de funciones, activos y riesgos debe reflejarse de manera permanente.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4"/>
            </a:pPr>
            <a:r>
              <a:rPr lang="es-MX" sz="1500" dirty="0"/>
              <a:t>Mayores retenciones en la fuente en los sujetos del régimen de precios de transferencia.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4"/>
            </a:pPr>
            <a:r>
              <a:rPr lang="es-MX" sz="1500" dirty="0"/>
              <a:t>Se armonizan las correcciones de aumentan el saldo a favor o disminuyen el valor a pagar, al término de firmeza de las declaraciones (Art. 589 E.T.) y se limita las correcciones por </a:t>
            </a:r>
            <a:r>
              <a:rPr lang="es-MX" sz="1500" dirty="0" err="1"/>
              <a:t>antitrámite</a:t>
            </a:r>
            <a:r>
              <a:rPr lang="es-MX" sz="1500" dirty="0"/>
              <a:t> al mismo término de firmeza de las declaraciones.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4"/>
            </a:pPr>
            <a:r>
              <a:rPr lang="es-MX" sz="1500" dirty="0"/>
              <a:t>Se incorpora dentro de las sanciones por omisión de declarar a los regímenes sustitutivos del impuesto de renta.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4"/>
            </a:pPr>
            <a:r>
              <a:rPr lang="es-MX" sz="1500" dirty="0"/>
              <a:t>Se incorporan medidas de control en los proveedores ficticios.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4"/>
            </a:pPr>
            <a:r>
              <a:rPr lang="es-MX" sz="1500" dirty="0"/>
              <a:t>Reporte de estructuras societarias en las que estén involucradas sociedades del exterior que tienen sede efectiva de administración en Colombia.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4"/>
            </a:pPr>
            <a:r>
              <a:rPr lang="es-MX" sz="1500" dirty="0"/>
              <a:t>Trasladar la responsabilidad por el pago del impuesto por la sustitución de inversión extranjera del inversionista a la sociedad receptora de la inversión.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4"/>
            </a:pPr>
            <a:r>
              <a:rPr lang="es-MX" sz="1500" dirty="0"/>
              <a:t>Aceptación tácita de la liquidación provisional por asuntos formales</a:t>
            </a:r>
          </a:p>
        </p:txBody>
      </p:sp>
    </p:spTree>
    <p:extLst>
      <p:ext uri="{BB962C8B-B14F-4D97-AF65-F5344CB8AC3E}">
        <p14:creationId xmlns:p14="http://schemas.microsoft.com/office/powerpoint/2010/main" val="1005570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B75C17-E539-E961-7BEB-A28A1B470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8681" y="4044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s-MX" sz="3600" b="1" dirty="0"/>
              <a:t>Una reforma orientada al restablecimiento del equilibrio de las finanzas públicas y sostenibilidad fiscal</a:t>
            </a:r>
            <a:endParaRPr lang="es-CO" sz="3600" b="1" dirty="0">
              <a:solidFill>
                <a:srgbClr val="0070C0"/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75EAC6E-C119-2D8F-32AF-57A7783C1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4</a:t>
            </a:fld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D5E55BC-6EB9-ADD0-2774-FAD53823954A}"/>
              </a:ext>
            </a:extLst>
          </p:cNvPr>
          <p:cNvSpPr txBox="1"/>
          <p:nvPr/>
        </p:nvSpPr>
        <p:spPr>
          <a:xfrm>
            <a:off x="667719" y="1335110"/>
            <a:ext cx="18882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Gestión fiscal</a:t>
            </a:r>
            <a:endParaRPr lang="es-CO" sz="24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9739618-D41E-D152-2345-F856FCBDA989}"/>
              </a:ext>
            </a:extLst>
          </p:cNvPr>
          <p:cNvSpPr txBox="1"/>
          <p:nvPr/>
        </p:nvSpPr>
        <p:spPr>
          <a:xfrm>
            <a:off x="394021" y="1795281"/>
            <a:ext cx="5389605" cy="45981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kern="1200" dirty="0"/>
              <a:t>IVA: Tendrán IVA las membresías o derecho de ingreso. Excepto cuotas de administración de propiedades horizontales o afiliaciones en entidades no contribuyentes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Gasolina y ACPM: se grava gradualmente del 10% al 19%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kern="1200" dirty="0"/>
              <a:t>Se deja permanente el IVA para los juegos de suerte y azar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kern="1200" dirty="0"/>
              <a:t>Los veh</a:t>
            </a:r>
            <a:r>
              <a:rPr lang="es-CO" sz="1600" dirty="0"/>
              <a:t>ículos híbridos pasan del 5% al 19% en IVA</a:t>
            </a:r>
            <a:endParaRPr lang="es-CO" sz="1600" kern="1200" dirty="0"/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Se deja una solo periodicidad para declarar IVA (Bimestral)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kern="1200" dirty="0"/>
              <a:t> Se grava con impuesto al consumo las boletas de entrada a los servicios de esparcimiento, culturales y deportivos, cuyo valor supere 10 UVT ($500,000), Tarifa 19%.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Se aumenta la tarifa del impuesto al consumo para bienes que estaban al 16% pasándolo al 19%, incluyendo las motos de cilindraje superior a 200 c.c.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Se deja permanente el impuesto especial en la extracción de hidrocarburos y carbón, a la tarifa del 1% del la exportación  o venta. (aplica cuando la renta líquida del año anterior sea superior a 50.000 UVT).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Aumento tarifa del impuesto nacional al carbono: pasa de $27.399 a $42.609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775E512-23BC-6EA1-9F84-A9380E45F10D}"/>
              </a:ext>
            </a:extLst>
          </p:cNvPr>
          <p:cNvSpPr txBox="1"/>
          <p:nvPr/>
        </p:nvSpPr>
        <p:spPr>
          <a:xfrm>
            <a:off x="6408374" y="1796775"/>
            <a:ext cx="5389605" cy="47135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400" kern="1200" dirty="0"/>
              <a:t>Iglesias tributan renta por las actividades mercantiles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400" dirty="0"/>
              <a:t>Se aumenta de 5 a 15 puntos adicionales en el impuesto de renta de las entidades financieras.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400" dirty="0"/>
              <a:t>Se iguala los puntos adicionales en el impuesto de renta del sector de carbón y de petróleo. (0, 5, 10 y 15 puntos), según el precio promedio de dichos bienes.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400" dirty="0"/>
              <a:t>Se aumente de 20% al 30% el impuesto a los dividendos pagados al exterior.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400" dirty="0"/>
              <a:t>En personas naturales se aumenta la tarifa marginal (0%, 19%, 29%, 35%, 37%, 39% y 41%),</a:t>
            </a:r>
          </a:p>
          <a:p>
            <a:pPr marL="342900" lvl="1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rabicPeriod"/>
            </a:pPr>
            <a:r>
              <a:rPr lang="es-CO" sz="1400" dirty="0"/>
              <a:t>Aumentar la tarifa del Impuesto al patrimonio del 0,50% al 5.0% marginal (Art. 296-3). Y aumentar el umbra para declarar pasando de 72.000 a 40.000 ($2.000.000.000)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400" dirty="0"/>
              <a:t>En Ganancia ocasional: se pasa de 2 años a 4 años para que se considere ganancia ocasional la enajenación de activos.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400" dirty="0"/>
              <a:t>En las sucesiones ilíquidas, es exento: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rabicPeriod"/>
            </a:pPr>
            <a:r>
              <a:rPr lang="es-CO" sz="1400" dirty="0"/>
              <a:t>La casa de habitación del causante hasta el valor fijado en una VIS ($213.525.000 año 2025)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rabicPeriod"/>
            </a:pPr>
            <a:r>
              <a:rPr lang="es-CO" sz="1400" dirty="0"/>
              <a:t>Otro inmueble del causante hasta el valor fijado en una VIS ($213.525.000 año 2025).</a:t>
            </a:r>
          </a:p>
          <a:p>
            <a:pPr marL="800100" lvl="2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rabicPeriod"/>
            </a:pPr>
            <a:r>
              <a:rPr lang="es-CO" sz="1400" dirty="0"/>
              <a:t>Otros activos las primeras 3.250 UVT 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400" dirty="0"/>
              <a:t>Loterías, rifas, apuestas y similares pasa del 25% al 30%</a:t>
            </a:r>
            <a:endParaRPr lang="es-MX" sz="1500" dirty="0"/>
          </a:p>
        </p:txBody>
      </p:sp>
    </p:spTree>
    <p:extLst>
      <p:ext uri="{BB962C8B-B14F-4D97-AF65-F5344CB8AC3E}">
        <p14:creationId xmlns:p14="http://schemas.microsoft.com/office/powerpoint/2010/main" val="1347422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B75C17-E539-E961-7BEB-A28A1B47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3600" b="1" dirty="0"/>
              <a:t>Una reforma orientada al restablecimiento del equilibrio de las finanzas públicas y sostenibilidad fiscal</a:t>
            </a:r>
            <a:r>
              <a:rPr lang="es-MX" sz="3600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s-CO" sz="3600" b="1" dirty="0">
              <a:solidFill>
                <a:srgbClr val="0070C0"/>
              </a:solidFill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75EAC6E-C119-2D8F-32AF-57A7783C1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5</a:t>
            </a:fld>
            <a:endParaRPr lang="es-CO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D5E55BC-6EB9-ADD0-2774-FAD53823954A}"/>
              </a:ext>
            </a:extLst>
          </p:cNvPr>
          <p:cNvSpPr txBox="1"/>
          <p:nvPr/>
        </p:nvSpPr>
        <p:spPr>
          <a:xfrm>
            <a:off x="841543" y="1567120"/>
            <a:ext cx="32794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b="1" dirty="0">
                <a:solidFill>
                  <a:schemeClr val="accent6">
                    <a:lumMod val="50000"/>
                  </a:schemeClr>
                </a:solidFill>
              </a:rPr>
              <a:t>Vigencias y derogatorias</a:t>
            </a:r>
            <a:endParaRPr lang="es-CO" sz="2400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9739618-D41E-D152-2345-F856FCBDA989}"/>
              </a:ext>
            </a:extLst>
          </p:cNvPr>
          <p:cNvSpPr txBox="1"/>
          <p:nvPr/>
        </p:nvSpPr>
        <p:spPr>
          <a:xfrm>
            <a:off x="350109" y="2028784"/>
            <a:ext cx="5389605" cy="385951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kern="1200" dirty="0"/>
              <a:t>Se deroga el componente inflacionario como ingreso no constitutivo de renta para las personas naturales.</a:t>
            </a:r>
            <a:endParaRPr lang="es-CO" sz="1600" dirty="0"/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Se deroga el descuento tributario en los dividendos de las personas naturales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Se elimina el procedimiento 2 de retención en la fuente de asalariados.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Se deroga el beneficio de los 4 dependientes que podía tomar la persona natural en la declaración de renta.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Se deroga la exclusión de IVA en la importación de bienes objeto de tráfico postal,  envíos urgentes o envíos de entrega rápida (</a:t>
            </a:r>
            <a:r>
              <a:rPr lang="es-CO" sz="1600" dirty="0" err="1"/>
              <a:t>mínimis</a:t>
            </a:r>
            <a:r>
              <a:rPr lang="es-CO" sz="1600" dirty="0"/>
              <a:t>)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r>
              <a:rPr lang="es-CO" sz="1600" dirty="0"/>
              <a:t>Se deroga la exclusión de adquisición de licencias de software para el desarrollo comercial de contenidos, suministro de páginas web, servidores y computación en la nube</a:t>
            </a:r>
          </a:p>
          <a:p>
            <a:pPr marL="0" lvl="1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s-CO" sz="1600" dirty="0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6775E512-23BC-6EA1-9F84-A9380E45F10D}"/>
              </a:ext>
            </a:extLst>
          </p:cNvPr>
          <p:cNvSpPr txBox="1"/>
          <p:nvPr/>
        </p:nvSpPr>
        <p:spPr>
          <a:xfrm>
            <a:off x="6452287" y="2028783"/>
            <a:ext cx="5389605" cy="2603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lvl="1" indent="-342900" algn="just" defTabSz="666750">
              <a:lnSpc>
                <a:spcPct val="90000"/>
              </a:lnSpc>
              <a:spcAft>
                <a:spcPct val="15000"/>
              </a:spcAft>
              <a:buFont typeface="+mj-lt"/>
              <a:buAutoNum type="arabicPeriod" startAt="8"/>
            </a:pPr>
            <a:r>
              <a:rPr lang="es-CO" sz="1400" dirty="0"/>
              <a:t>Se deroga los servicios de hospedaje a turistas extranjeros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8"/>
            </a:pPr>
            <a:endParaRPr lang="es-MX" sz="1500" dirty="0"/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8"/>
            </a:pPr>
            <a:r>
              <a:rPr lang="es-MX" sz="1500" dirty="0"/>
              <a:t>Se deroga de la tarifa del 5% en IVA a los licores, vinos, aperitivos y similares. 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8"/>
            </a:pPr>
            <a:r>
              <a:rPr lang="es-MX" sz="1500" dirty="0"/>
              <a:t>Se deroga de la base gravable especial de IVA (AIU) el servicio de transporte de valores.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8"/>
            </a:pPr>
            <a:r>
              <a:rPr lang="es-MX" sz="1500" dirty="0"/>
              <a:t>Se deroga el procedimiento especial en materia de abuso.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8"/>
            </a:pPr>
            <a:r>
              <a:rPr lang="es-MX" sz="1500" dirty="0"/>
              <a:t>Se deroga el artículo 881-1 del E.T. que establecía la no obligación de marcar cuenta exenta de GMF.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8"/>
            </a:pPr>
            <a:r>
              <a:rPr lang="es-MX" sz="1500" dirty="0"/>
              <a:t>Se deroga la norma que establece el beneficio de auditoria.</a:t>
            </a:r>
          </a:p>
          <a:p>
            <a:pPr marL="342900" lvl="1" indent="-342900" algn="just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 startAt="8"/>
            </a:pPr>
            <a:endParaRPr lang="es-MX" sz="1500" dirty="0"/>
          </a:p>
        </p:txBody>
      </p:sp>
    </p:spTree>
    <p:extLst>
      <p:ext uri="{BB962C8B-B14F-4D97-AF65-F5344CB8AC3E}">
        <p14:creationId xmlns:p14="http://schemas.microsoft.com/office/powerpoint/2010/main" val="1540302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70EFE1C4-6E4A-49EB-055E-E70B49B35A1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>
              <a:solidFill>
                <a:schemeClr val="bg1"/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FAA62EA1-4799-61F2-18D0-44CF867A5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19569" y="5710334"/>
            <a:ext cx="684629" cy="72676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60B92C08-A6A1-B31B-A18D-827B07291C62}"/>
              </a:ext>
            </a:extLst>
          </p:cNvPr>
          <p:cNvSpPr txBox="1"/>
          <p:nvPr/>
        </p:nvSpPr>
        <p:spPr>
          <a:xfrm>
            <a:off x="-1711" y="3080867"/>
            <a:ext cx="12193711" cy="726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b="1" i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Gracias</a:t>
            </a:r>
            <a:endParaRPr lang="es-ES_tradnl" sz="4000" b="1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BE009D6-7BA7-E253-8AF6-70AFC5FF6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A7FE6-F533-4112-AE20-D5A1B96C1549}" type="slidenum">
              <a:rPr lang="es-CO" smtClean="0"/>
              <a:t>6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374602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10a93019-545d-46cd-a9ca-17d53d6615df">
      <UserInfo>
        <DisplayName>Diana Lorena Manjarres Blanco</DisplayName>
        <AccountId>5244</AccountId>
        <AccountType/>
      </UserInfo>
    </SharedWithUsers>
    <_activity xmlns="80b85395-ac31-4b56-902b-e2dc4f5a561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B6C94AF8010D48BECC3E7C256A4D2B" ma:contentTypeVersion="17" ma:contentTypeDescription="Create a new document." ma:contentTypeScope="" ma:versionID="11dc22952c541b7e7166ce6d92f49ba9">
  <xsd:schema xmlns:xsd="http://www.w3.org/2001/XMLSchema" xmlns:xs="http://www.w3.org/2001/XMLSchema" xmlns:p="http://schemas.microsoft.com/office/2006/metadata/properties" xmlns:ns3="80b85395-ac31-4b56-902b-e2dc4f5a5618" xmlns:ns4="10a93019-545d-46cd-a9ca-17d53d6615df" targetNamespace="http://schemas.microsoft.com/office/2006/metadata/properties" ma:root="true" ma:fieldsID="6d38588c7e2453150836c1bbd0c2adb1" ns3:_="" ns4:_="">
    <xsd:import namespace="80b85395-ac31-4b56-902b-e2dc4f5a5618"/>
    <xsd:import namespace="10a93019-545d-46cd-a9ca-17d53d6615d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_activity" minOccurs="0"/>
                <xsd:element ref="ns3:MediaServiceObjectDetectorVersions" minOccurs="0"/>
                <xsd:element ref="ns3:MediaServiceSearchPropertie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b85395-ac31-4b56-902b-e2dc4f5a561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_activity" ma:index="21" nillable="true" ma:displayName="_activity" ma:hidden="true" ma:internalName="_activity">
      <xsd:simpleType>
        <xsd:restriction base="dms:Note"/>
      </xsd:simple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93019-545d-46cd-a9ca-17d53d6615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7EFBEA-5CD0-459A-AB6A-D66F856A4F1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78606BD-088E-407B-9CEA-6F707079FC96}">
  <ds:schemaRefs>
    <ds:schemaRef ds:uri="10a93019-545d-46cd-a9ca-17d53d6615df"/>
    <ds:schemaRef ds:uri="http://purl.org/dc/dcmitype/"/>
    <ds:schemaRef ds:uri="http://purl.org/dc/elements/1.1/"/>
    <ds:schemaRef ds:uri="http://schemas.microsoft.com/office/2006/documentManagement/types"/>
    <ds:schemaRef ds:uri="80b85395-ac31-4b56-902b-e2dc4f5a5618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DD35D76-6E06-4434-BEF8-B5E47C973D6C}">
  <ds:schemaRefs>
    <ds:schemaRef ds:uri="10a93019-545d-46cd-a9ca-17d53d6615df"/>
    <ds:schemaRef ds:uri="80b85395-ac31-4b56-902b-e2dc4f5a561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Plantilla-Presentaciones-DIAN-2021</Template>
  <TotalTime>2256</TotalTime>
  <Words>1442</Words>
  <Application>Microsoft Office PowerPoint</Application>
  <PresentationFormat>Panorámica</PresentationFormat>
  <Paragraphs>86</Paragraphs>
  <Slides>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Myriad Pro Light</vt:lpstr>
      <vt:lpstr>Tema de Office</vt:lpstr>
      <vt:lpstr>Presentación de PowerPoint</vt:lpstr>
      <vt:lpstr>Una reforma orientada al restablecimiento del equilibrio de las finanzas públicas y sostenibilidad fiscal</vt:lpstr>
      <vt:lpstr>Una reforma orientada al restablecimiento del equilibrio de las finanzas públicas y sostenibilidad fiscal.</vt:lpstr>
      <vt:lpstr>Una reforma orientada al restablecimiento del equilibrio de las finanzas públicas y sostenibilidad fiscal</vt:lpstr>
      <vt:lpstr>Una reforma orientada al restablecimiento del equilibrio de las finanzas públicas y sostenibilidad fiscal.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Despacho dirección jurídica</dc:title>
  <dc:creator>Tomas Jaramillo Quintero</dc:creator>
  <cp:keywords>DIAN</cp:keywords>
  <cp:lastModifiedBy>Luis Adelmo Plaza Guamanga</cp:lastModifiedBy>
  <cp:revision>79</cp:revision>
  <cp:lastPrinted>2024-06-17T22:14:18Z</cp:lastPrinted>
  <dcterms:created xsi:type="dcterms:W3CDTF">2022-07-26T19:49:45Z</dcterms:created>
  <dcterms:modified xsi:type="dcterms:W3CDTF">2025-10-27T23:13:45Z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0x0101007EB6C94AF8010D48BECC3E7C256A4D2B</vt:lpwstr>
  </property>
  <property fmtid="{D5CDD505-2E9C-101B-9397-08002B2CF9AE}" pid="3" name="MSIP_Label_4990c870-7aea-49b6-bf37-5f46897d0b0e_Enabled">
    <vt:lpwstr>true</vt:lpwstr>
  </property>
  <property fmtid="{D5CDD505-2E9C-101B-9397-08002B2CF9AE}" pid="4" name="MSIP_Label_4990c870-7aea-49b6-bf37-5f46897d0b0e_SetDate">
    <vt:lpwstr>2025-02-17T15:58:46Z</vt:lpwstr>
  </property>
  <property fmtid="{D5CDD505-2E9C-101B-9397-08002B2CF9AE}" pid="5" name="MSIP_Label_4990c870-7aea-49b6-bf37-5f46897d0b0e_Method">
    <vt:lpwstr>Privileged</vt:lpwstr>
  </property>
  <property fmtid="{D5CDD505-2E9C-101B-9397-08002B2CF9AE}" pid="6" name="MSIP_Label_4990c870-7aea-49b6-bf37-5f46897d0b0e_Name">
    <vt:lpwstr>Reservada</vt:lpwstr>
  </property>
  <property fmtid="{D5CDD505-2E9C-101B-9397-08002B2CF9AE}" pid="7" name="MSIP_Label_4990c870-7aea-49b6-bf37-5f46897d0b0e_SiteId">
    <vt:lpwstr>fab26e5a-737a-4438-8ccd-8e465ecf21d8</vt:lpwstr>
  </property>
  <property fmtid="{D5CDD505-2E9C-101B-9397-08002B2CF9AE}" pid="8" name="MSIP_Label_4990c870-7aea-49b6-bf37-5f46897d0b0e_ActionId">
    <vt:lpwstr>02fc9bf6-8dc1-4204-980d-9301aee43cc9</vt:lpwstr>
  </property>
  <property fmtid="{D5CDD505-2E9C-101B-9397-08002B2CF9AE}" pid="9" name="MSIP_Label_4990c870-7aea-49b6-bf37-5f46897d0b0e_ContentBits">
    <vt:lpwstr>2</vt:lpwstr>
  </property>
  <property fmtid="{D5CDD505-2E9C-101B-9397-08002B2CF9AE}" pid="10" name="MSIP_Label_4990c870-7aea-49b6-bf37-5f46897d0b0e_Tag">
    <vt:lpwstr>10, 0, 1, 1</vt:lpwstr>
  </property>
  <property fmtid="{D5CDD505-2E9C-101B-9397-08002B2CF9AE}" pid="11" name="ClassificationContentMarkingFooterLocations">
    <vt:lpwstr>Tema de Office:11</vt:lpwstr>
  </property>
  <property fmtid="{D5CDD505-2E9C-101B-9397-08002B2CF9AE}" pid="12" name="ClassificationContentMarkingFooterText">
    <vt:lpwstr>Información Pública Reservada</vt:lpwstr>
  </property>
</Properties>
</file>